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9" r:id="rId26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cover-kicker"/>
          <p:cNvSpPr>
            <a:spLocks noGrp="1"/>
          </p:cNvSpPr>
          <p:nvPr/>
        </p:nvSpPr>
        <p:spPr>
          <a:xfrm>
            <a:off x="400050" y="495300"/>
            <a:ext cx="419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875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课堂自我探索问卷</a:t>
            </a:r>
            <a:endParaRPr sz="1875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cover-title"/>
          <p:cNvSpPr>
            <a:spLocks noGrp="1"/>
          </p:cNvSpPr>
          <p:nvPr/>
        </p:nvSpPr>
        <p:spPr>
          <a:xfrm>
            <a:off x="400050" y="2000250"/>
            <a:ext cx="106680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54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54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54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over-subtitle"/>
          <p:cNvSpPr>
            <a:spLocks noGrp="1"/>
          </p:cNvSpPr>
          <p:nvPr/>
        </p:nvSpPr>
        <p:spPr>
          <a:xfrm>
            <a:off x="428625" y="3600450"/>
            <a:ext cx="6858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2550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550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20个问题，认识真实的自己</a:t>
            </a:r>
            <a:endParaRPr sz="2550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cover-line"/>
          <p:cNvSpPr>
            <a:spLocks noGrp="1"/>
          </p:cNvSpPr>
          <p:nvPr/>
        </p:nvSpPr>
        <p:spPr>
          <a:xfrm>
            <a:off x="400050" y="5257800"/>
            <a:ext cx="2952750" cy="952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6" name="cover-note"/>
          <p:cNvSpPr>
            <a:spLocks noGrp="1"/>
          </p:cNvSpPr>
          <p:nvPr/>
        </p:nvSpPr>
        <p:spPr>
          <a:xfrm>
            <a:off x="400050" y="5572125"/>
            <a:ext cx="6191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87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87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没有标准答案 · 按第一感觉回答</a:t>
            </a:r>
            <a:endParaRPr sz="187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instruction-title"/>
          <p:cNvSpPr>
            <a:spLocks noGrp="1"/>
          </p:cNvSpPr>
          <p:nvPr/>
        </p:nvSpPr>
        <p:spPr>
          <a:xfrm>
            <a:off x="400050" y="514350"/>
            <a:ext cx="9525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75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75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开始前，记住三件事</a:t>
            </a:r>
            <a:endParaRPr sz="375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instruction-number-0"/>
          <p:cNvSpPr>
            <a:spLocks noGrp="1"/>
          </p:cNvSpPr>
          <p:nvPr/>
        </p:nvSpPr>
        <p:spPr>
          <a:xfrm>
            <a:off x="400050" y="2114550"/>
            <a:ext cx="762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01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instruction-heading-0"/>
          <p:cNvSpPr>
            <a:spLocks noGrp="1"/>
          </p:cNvSpPr>
          <p:nvPr/>
        </p:nvSpPr>
        <p:spPr>
          <a:xfrm>
            <a:off x="400050" y="2895600"/>
            <a:ext cx="333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2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第一反应</a:t>
            </a:r>
            <a:endParaRPr sz="27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instruction-body-0"/>
          <p:cNvSpPr>
            <a:spLocks noGrp="1"/>
          </p:cNvSpPr>
          <p:nvPr/>
        </p:nvSpPr>
        <p:spPr>
          <a:xfrm>
            <a:off x="400050" y="3638550"/>
            <a:ext cx="323850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不需要想很久，也不用猜老师喜欢什么答案。</a:t>
            </a:r>
            <a:endParaRPr sz="202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instruction-number-1"/>
          <p:cNvSpPr>
            <a:spLocks noGrp="1"/>
          </p:cNvSpPr>
          <p:nvPr/>
        </p:nvSpPr>
        <p:spPr>
          <a:xfrm>
            <a:off x="4257675" y="2114550"/>
            <a:ext cx="762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02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instruction-heading-1"/>
          <p:cNvSpPr>
            <a:spLocks noGrp="1"/>
          </p:cNvSpPr>
          <p:nvPr/>
        </p:nvSpPr>
        <p:spPr>
          <a:xfrm>
            <a:off x="4257675" y="2895600"/>
            <a:ext cx="333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2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可以跳过</a:t>
            </a:r>
            <a:endParaRPr sz="27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" name="instruction-body-1"/>
          <p:cNvSpPr>
            <a:spLocks noGrp="1"/>
          </p:cNvSpPr>
          <p:nvPr/>
        </p:nvSpPr>
        <p:spPr>
          <a:xfrm>
            <a:off x="4257675" y="3638550"/>
            <a:ext cx="323850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如果某道题让你不舒服，可以直接写“跳过”。</a:t>
            </a:r>
            <a:endParaRPr sz="202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instruction-number-2"/>
          <p:cNvSpPr>
            <a:spLocks noGrp="1"/>
          </p:cNvSpPr>
          <p:nvPr/>
        </p:nvSpPr>
        <p:spPr>
          <a:xfrm>
            <a:off x="8115300" y="2114550"/>
            <a:ext cx="762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03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instruction-heading-2"/>
          <p:cNvSpPr>
            <a:spLocks noGrp="1"/>
          </p:cNvSpPr>
          <p:nvPr/>
        </p:nvSpPr>
        <p:spPr>
          <a:xfrm>
            <a:off x="8115300" y="2895600"/>
            <a:ext cx="3333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2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保护隐私</a:t>
            </a:r>
            <a:endParaRPr sz="27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1" name="instruction-body-2"/>
          <p:cNvSpPr>
            <a:spLocks noGrp="1"/>
          </p:cNvSpPr>
          <p:nvPr/>
        </p:nvSpPr>
        <p:spPr>
          <a:xfrm>
            <a:off x="8115300" y="3638550"/>
            <a:ext cx="323850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写上“私密”，表示这部分不在全班公开分享。</a:t>
            </a:r>
            <a:endParaRPr sz="202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01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来到一个谁也不认识的新班级，你通常会：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主动找人说话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等别人先来找我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先观察一会儿，再决定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3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02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下课后，你最想：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找同学聊天或一起玩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自己安静地待一会儿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看当天的心情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4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03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小组讨论时，你通常：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一边说，一边想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想清楚以后再说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有想法，但不一定说出来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5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04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周末空出半天，你更喜欢：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和朋友或家人一起活动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一个人做喜欢的事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两种都喜欢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6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05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学习一件新东西时，你更喜欢：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先看一个具体例子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先知道它背后的道理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自己试一试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7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06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老师让你画“未来的城市”，你更容易想到：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房屋、道路和学校的具体样子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会飞的汽车、机器人等新奇事物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先看一些例子再画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8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07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听完一个故事后，你更容易记住：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故事中发生了什么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故事带给我的感觉和想法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某个特别有趣的细节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9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08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两个朋友吵架，都来找你诉说。你会：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分析谁更有道理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先安慰他们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听完两边的话，再决定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10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09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朋友犯了错误，非常难过。你更可能说：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“我们来想想怎么解决。”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“你现在一定很难受。”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“没关系，我陪你一会儿。”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11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10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别人不同意你的想法时，你更在意：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谁的理由更充分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对方说话的态度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我们还能不能继续合作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12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11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第二天要去旅行，你通常会：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提前收拾好东西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出发前再收拾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只提前准备最重要的东西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13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12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老师给你一周完成作业，你通常：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早点开始，按计划完成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快到截止日期时更有动力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想早点开始，但有时会拖延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14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13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90600"/>
            <a:ext cx="1095375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原定的活动突然取消，你通常会：</a:t>
            </a:r>
            <a:endParaRPr sz="39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rule-0"/>
          <p:cNvSpPr>
            <a:spLocks noGrp="1"/>
          </p:cNvSpPr>
          <p:nvPr/>
        </p:nvSpPr>
        <p:spPr>
          <a:xfrm>
            <a:off x="400050" y="2771775"/>
            <a:ext cx="3429000" cy="190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5" name="choice-letter-0"/>
          <p:cNvSpPr>
            <a:spLocks noGrp="1"/>
          </p:cNvSpPr>
          <p:nvPr/>
        </p:nvSpPr>
        <p:spPr>
          <a:xfrm>
            <a:off x="40005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text-0"/>
          <p:cNvSpPr>
            <a:spLocks noGrp="1"/>
          </p:cNvSpPr>
          <p:nvPr/>
        </p:nvSpPr>
        <p:spPr>
          <a:xfrm>
            <a:off x="40005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有点烦躁，因为计划被打乱了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choice-rule-1"/>
          <p:cNvSpPr>
            <a:spLocks noGrp="1"/>
          </p:cNvSpPr>
          <p:nvPr/>
        </p:nvSpPr>
        <p:spPr>
          <a:xfrm>
            <a:off x="4257675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8" name="choice-letter-1"/>
          <p:cNvSpPr>
            <a:spLocks noGrp="1"/>
          </p:cNvSpPr>
          <p:nvPr/>
        </p:nvSpPr>
        <p:spPr>
          <a:xfrm>
            <a:off x="4257675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text-1"/>
          <p:cNvSpPr>
            <a:spLocks noGrp="1"/>
          </p:cNvSpPr>
          <p:nvPr/>
        </p:nvSpPr>
        <p:spPr>
          <a:xfrm>
            <a:off x="4257675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觉得没关系，可以做别的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0" name="choice-rule-2"/>
          <p:cNvSpPr>
            <a:spLocks noGrp="1"/>
          </p:cNvSpPr>
          <p:nvPr/>
        </p:nvSpPr>
        <p:spPr>
          <a:xfrm>
            <a:off x="8115300" y="2771775"/>
            <a:ext cx="3429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1" name="choice-letter-2"/>
          <p:cNvSpPr>
            <a:spLocks noGrp="1"/>
          </p:cNvSpPr>
          <p:nvPr/>
        </p:nvSpPr>
        <p:spPr>
          <a:xfrm>
            <a:off x="8115300" y="3048000"/>
            <a:ext cx="6667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9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9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text-2"/>
          <p:cNvSpPr>
            <a:spLocks noGrp="1"/>
          </p:cNvSpPr>
          <p:nvPr/>
        </p:nvSpPr>
        <p:spPr>
          <a:xfrm>
            <a:off x="8115300" y="3895725"/>
            <a:ext cx="33337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3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先失望一下，然后重新安排</a:t>
            </a:r>
            <a:endParaRPr sz="23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3" name="choice-hint"/>
          <p:cNvSpPr>
            <a:spLocks noGrp="1"/>
          </p:cNvSpPr>
          <p:nvPr/>
        </p:nvSpPr>
        <p:spPr>
          <a:xfrm>
            <a:off x="400050" y="5800725"/>
            <a:ext cx="1000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选择最接近你的答案；如果都不完全符合，选“看情况”或写下自己的答案。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15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14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71550"/>
            <a:ext cx="1100137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6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6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老师提问时，你没有回答，最常见的原因是：</a:t>
            </a:r>
            <a:endParaRPr sz="36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letter-0"/>
          <p:cNvSpPr>
            <a:spLocks noGrp="1"/>
          </p:cNvSpPr>
          <p:nvPr/>
        </p:nvSpPr>
        <p:spPr>
          <a:xfrm>
            <a:off x="400050" y="24765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choice-text-0"/>
          <p:cNvSpPr>
            <a:spLocks noGrp="1"/>
          </p:cNvSpPr>
          <p:nvPr/>
        </p:nvSpPr>
        <p:spPr>
          <a:xfrm>
            <a:off x="1047750" y="24955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我还没想好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rule-0"/>
          <p:cNvSpPr>
            <a:spLocks noGrp="1"/>
          </p:cNvSpPr>
          <p:nvPr/>
        </p:nvSpPr>
        <p:spPr>
          <a:xfrm>
            <a:off x="400050" y="34766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7" name="choice-letter-1"/>
          <p:cNvSpPr>
            <a:spLocks noGrp="1"/>
          </p:cNvSpPr>
          <p:nvPr/>
        </p:nvSpPr>
        <p:spPr>
          <a:xfrm>
            <a:off x="4257675" y="24765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" name="choice-text-1"/>
          <p:cNvSpPr>
            <a:spLocks noGrp="1"/>
          </p:cNvSpPr>
          <p:nvPr/>
        </p:nvSpPr>
        <p:spPr>
          <a:xfrm>
            <a:off x="4905375" y="24955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怕答错或被别人笑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rule-1"/>
          <p:cNvSpPr>
            <a:spLocks noGrp="1"/>
          </p:cNvSpPr>
          <p:nvPr/>
        </p:nvSpPr>
        <p:spPr>
          <a:xfrm>
            <a:off x="4257675" y="34766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0" name="choice-letter-2"/>
          <p:cNvSpPr>
            <a:spLocks noGrp="1"/>
          </p:cNvSpPr>
          <p:nvPr/>
        </p:nvSpPr>
        <p:spPr>
          <a:xfrm>
            <a:off x="8115300" y="24765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1" name="choice-text-2"/>
          <p:cNvSpPr>
            <a:spLocks noGrp="1"/>
          </p:cNvSpPr>
          <p:nvPr/>
        </p:nvSpPr>
        <p:spPr>
          <a:xfrm>
            <a:off x="8763000" y="24955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不知道怎样表达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rule-2"/>
          <p:cNvSpPr>
            <a:spLocks noGrp="1"/>
          </p:cNvSpPr>
          <p:nvPr/>
        </p:nvSpPr>
        <p:spPr>
          <a:xfrm>
            <a:off x="8115300" y="34766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3" name="choice-letter-3"/>
          <p:cNvSpPr>
            <a:spLocks noGrp="1"/>
          </p:cNvSpPr>
          <p:nvPr/>
        </p:nvSpPr>
        <p:spPr>
          <a:xfrm>
            <a:off x="400050" y="41529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D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choice-text-3"/>
          <p:cNvSpPr>
            <a:spLocks noGrp="1"/>
          </p:cNvSpPr>
          <p:nvPr/>
        </p:nvSpPr>
        <p:spPr>
          <a:xfrm>
            <a:off x="1047750" y="41719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不想被大家注意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choice-rule-3"/>
          <p:cNvSpPr>
            <a:spLocks noGrp="1"/>
          </p:cNvSpPr>
          <p:nvPr/>
        </p:nvSpPr>
        <p:spPr>
          <a:xfrm>
            <a:off x="400050" y="51530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6" name="choice-letter-4"/>
          <p:cNvSpPr>
            <a:spLocks noGrp="1"/>
          </p:cNvSpPr>
          <p:nvPr/>
        </p:nvSpPr>
        <p:spPr>
          <a:xfrm>
            <a:off x="4257675" y="41529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E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7" name="choice-text-4"/>
          <p:cNvSpPr>
            <a:spLocks noGrp="1"/>
          </p:cNvSpPr>
          <p:nvPr/>
        </p:nvSpPr>
        <p:spPr>
          <a:xfrm>
            <a:off x="4905375" y="41719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对这个问题不感兴趣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8" name="choice-rule-4"/>
          <p:cNvSpPr>
            <a:spLocks noGrp="1"/>
          </p:cNvSpPr>
          <p:nvPr/>
        </p:nvSpPr>
        <p:spPr>
          <a:xfrm>
            <a:off x="4257675" y="51530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9" name="choice-letter-5"/>
          <p:cNvSpPr>
            <a:spLocks noGrp="1"/>
          </p:cNvSpPr>
          <p:nvPr/>
        </p:nvSpPr>
        <p:spPr>
          <a:xfrm>
            <a:off x="8115300" y="41529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F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0" name="choice-text-5"/>
          <p:cNvSpPr>
            <a:spLocks noGrp="1"/>
          </p:cNvSpPr>
          <p:nvPr/>
        </p:nvSpPr>
        <p:spPr>
          <a:xfrm>
            <a:off x="8763000" y="41719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其他：________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1" name="choice-rule-5"/>
          <p:cNvSpPr>
            <a:spLocks noGrp="1"/>
          </p:cNvSpPr>
          <p:nvPr/>
        </p:nvSpPr>
        <p:spPr>
          <a:xfrm>
            <a:off x="8115300" y="51530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22" name="choice-hint"/>
          <p:cNvSpPr>
            <a:spLocks noGrp="1"/>
          </p:cNvSpPr>
          <p:nvPr/>
        </p:nvSpPr>
        <p:spPr>
          <a:xfrm>
            <a:off x="400050" y="5810250"/>
            <a:ext cx="571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选一个最常见的原因或方式。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3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4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16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5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question-counter"/>
          <p:cNvSpPr>
            <a:spLocks noGrp="1"/>
          </p:cNvSpPr>
          <p:nvPr/>
        </p:nvSpPr>
        <p:spPr>
          <a:xfrm>
            <a:off x="400050" y="419100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快速选择  15 / 15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question-title"/>
          <p:cNvSpPr>
            <a:spLocks noGrp="1"/>
          </p:cNvSpPr>
          <p:nvPr/>
        </p:nvSpPr>
        <p:spPr>
          <a:xfrm>
            <a:off x="400050" y="971550"/>
            <a:ext cx="1100137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6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6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哪种课堂最容易让你表达自己的想法？</a:t>
            </a:r>
            <a:endParaRPr sz="36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hoice-letter-0"/>
          <p:cNvSpPr>
            <a:spLocks noGrp="1"/>
          </p:cNvSpPr>
          <p:nvPr/>
        </p:nvSpPr>
        <p:spPr>
          <a:xfrm>
            <a:off x="400050" y="24765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A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choice-text-0"/>
          <p:cNvSpPr>
            <a:spLocks noGrp="1"/>
          </p:cNvSpPr>
          <p:nvPr/>
        </p:nvSpPr>
        <p:spPr>
          <a:xfrm>
            <a:off x="1047750" y="24955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直接举手说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choice-rule-0"/>
          <p:cNvSpPr>
            <a:spLocks noGrp="1"/>
          </p:cNvSpPr>
          <p:nvPr/>
        </p:nvSpPr>
        <p:spPr>
          <a:xfrm>
            <a:off x="400050" y="34766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7" name="choice-letter-1"/>
          <p:cNvSpPr>
            <a:spLocks noGrp="1"/>
          </p:cNvSpPr>
          <p:nvPr/>
        </p:nvSpPr>
        <p:spPr>
          <a:xfrm>
            <a:off x="4257675" y="24765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B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" name="choice-text-1"/>
          <p:cNvSpPr>
            <a:spLocks noGrp="1"/>
          </p:cNvSpPr>
          <p:nvPr/>
        </p:nvSpPr>
        <p:spPr>
          <a:xfrm>
            <a:off x="4905375" y="24955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先写下来再说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choice-rule-1"/>
          <p:cNvSpPr>
            <a:spLocks noGrp="1"/>
          </p:cNvSpPr>
          <p:nvPr/>
        </p:nvSpPr>
        <p:spPr>
          <a:xfrm>
            <a:off x="4257675" y="34766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0" name="choice-letter-2"/>
          <p:cNvSpPr>
            <a:spLocks noGrp="1"/>
          </p:cNvSpPr>
          <p:nvPr/>
        </p:nvSpPr>
        <p:spPr>
          <a:xfrm>
            <a:off x="8115300" y="24765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C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1" name="choice-text-2"/>
          <p:cNvSpPr>
            <a:spLocks noGrp="1"/>
          </p:cNvSpPr>
          <p:nvPr/>
        </p:nvSpPr>
        <p:spPr>
          <a:xfrm>
            <a:off x="8763000" y="24955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和一两个同学讨论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2" name="choice-rule-2"/>
          <p:cNvSpPr>
            <a:spLocks noGrp="1"/>
          </p:cNvSpPr>
          <p:nvPr/>
        </p:nvSpPr>
        <p:spPr>
          <a:xfrm>
            <a:off x="8115300" y="34766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3" name="choice-letter-3"/>
          <p:cNvSpPr>
            <a:spLocks noGrp="1"/>
          </p:cNvSpPr>
          <p:nvPr/>
        </p:nvSpPr>
        <p:spPr>
          <a:xfrm>
            <a:off x="400050" y="41529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D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4" name="choice-text-3"/>
          <p:cNvSpPr>
            <a:spLocks noGrp="1"/>
          </p:cNvSpPr>
          <p:nvPr/>
        </p:nvSpPr>
        <p:spPr>
          <a:xfrm>
            <a:off x="1047750" y="41719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匿名提交答案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5" name="choice-rule-3"/>
          <p:cNvSpPr>
            <a:spLocks noGrp="1"/>
          </p:cNvSpPr>
          <p:nvPr/>
        </p:nvSpPr>
        <p:spPr>
          <a:xfrm>
            <a:off x="400050" y="51530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6" name="choice-letter-4"/>
          <p:cNvSpPr>
            <a:spLocks noGrp="1"/>
          </p:cNvSpPr>
          <p:nvPr/>
        </p:nvSpPr>
        <p:spPr>
          <a:xfrm>
            <a:off x="4257675" y="41529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E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7" name="choice-text-4"/>
          <p:cNvSpPr>
            <a:spLocks noGrp="1"/>
          </p:cNvSpPr>
          <p:nvPr/>
        </p:nvSpPr>
        <p:spPr>
          <a:xfrm>
            <a:off x="4905375" y="41719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老师单独问我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18" name="choice-rule-4"/>
          <p:cNvSpPr>
            <a:spLocks noGrp="1"/>
          </p:cNvSpPr>
          <p:nvPr/>
        </p:nvSpPr>
        <p:spPr>
          <a:xfrm>
            <a:off x="4257675" y="51530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19" name="choice-letter-5"/>
          <p:cNvSpPr>
            <a:spLocks noGrp="1"/>
          </p:cNvSpPr>
          <p:nvPr/>
        </p:nvSpPr>
        <p:spPr>
          <a:xfrm>
            <a:off x="8115300" y="4152900"/>
            <a:ext cx="5524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1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F</a:t>
            </a:r>
            <a:endParaRPr sz="31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0" name="choice-text-5"/>
          <p:cNvSpPr>
            <a:spLocks noGrp="1"/>
          </p:cNvSpPr>
          <p:nvPr/>
        </p:nvSpPr>
        <p:spPr>
          <a:xfrm>
            <a:off x="8763000" y="4171950"/>
            <a:ext cx="2762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025" b="0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其他：________</a:t>
            </a:r>
            <a:endParaRPr sz="2025" b="0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1" name="choice-rule-5"/>
          <p:cNvSpPr>
            <a:spLocks noGrp="1"/>
          </p:cNvSpPr>
          <p:nvPr/>
        </p:nvSpPr>
        <p:spPr>
          <a:xfrm>
            <a:off x="8115300" y="5153025"/>
            <a:ext cx="333375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22" name="choice-hint"/>
          <p:cNvSpPr>
            <a:spLocks noGrp="1"/>
          </p:cNvSpPr>
          <p:nvPr/>
        </p:nvSpPr>
        <p:spPr>
          <a:xfrm>
            <a:off x="400050" y="5810250"/>
            <a:ext cx="5715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选一个最常见的原因或方式。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3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24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17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transition-kicker"/>
          <p:cNvSpPr>
            <a:spLocks noGrp="1"/>
          </p:cNvSpPr>
          <p:nvPr/>
        </p:nvSpPr>
        <p:spPr>
          <a:xfrm>
            <a:off x="400050" y="5905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9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9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第二部分</a:t>
            </a:r>
            <a:endParaRPr sz="19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transition-title"/>
          <p:cNvSpPr>
            <a:spLocks noGrp="1"/>
          </p:cNvSpPr>
          <p:nvPr/>
        </p:nvSpPr>
        <p:spPr>
          <a:xfrm>
            <a:off x="400050" y="1828800"/>
            <a:ext cx="819150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54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54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接下来，写一点</a:t>
            </a:r>
            <a:endParaRPr sz="54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>
              <a:defRPr sz="54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54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真实的自己</a:t>
            </a:r>
            <a:endParaRPr sz="54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transition-subtitle"/>
          <p:cNvSpPr>
            <a:spLocks noGrp="1"/>
          </p:cNvSpPr>
          <p:nvPr/>
        </p:nvSpPr>
        <p:spPr>
          <a:xfrm>
            <a:off x="428625" y="4857750"/>
            <a:ext cx="7810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2400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400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每题一两句话就够了，也可以只写几个词。</a:t>
            </a:r>
            <a:endParaRPr sz="2400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6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18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short-counter"/>
          <p:cNvSpPr>
            <a:spLocks noGrp="1"/>
          </p:cNvSpPr>
          <p:nvPr/>
        </p:nvSpPr>
        <p:spPr>
          <a:xfrm>
            <a:off x="400050" y="4191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简答  01 / 05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short-title"/>
          <p:cNvSpPr>
            <a:spLocks noGrp="1"/>
          </p:cNvSpPr>
          <p:nvPr/>
        </p:nvSpPr>
        <p:spPr>
          <a:xfrm>
            <a:off x="400050" y="1057275"/>
            <a:ext cx="571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0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0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我的快乐</a:t>
            </a:r>
            <a:endParaRPr sz="30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short-question"/>
          <p:cNvSpPr>
            <a:spLocks noGrp="1"/>
          </p:cNvSpPr>
          <p:nvPr/>
        </p:nvSpPr>
        <p:spPr>
          <a:xfrm>
            <a:off x="400050" y="2019300"/>
            <a:ext cx="106680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最近有什么事情让你觉得很快乐、很放松，或者很有精神？</a:t>
            </a:r>
            <a:endParaRPr sz="3675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writing-line-1"/>
          <p:cNvSpPr>
            <a:spLocks noGrp="1"/>
          </p:cNvSpPr>
          <p:nvPr/>
        </p:nvSpPr>
        <p:spPr>
          <a:xfrm>
            <a:off x="400050" y="5010150"/>
            <a:ext cx="10668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6" name="writing-line-2"/>
          <p:cNvSpPr>
            <a:spLocks noGrp="1"/>
          </p:cNvSpPr>
          <p:nvPr/>
        </p:nvSpPr>
        <p:spPr>
          <a:xfrm>
            <a:off x="400050" y="5619750"/>
            <a:ext cx="10668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7" name="short-hint"/>
          <p:cNvSpPr>
            <a:spLocks noGrp="1"/>
          </p:cNvSpPr>
          <p:nvPr/>
        </p:nvSpPr>
        <p:spPr>
          <a:xfrm>
            <a:off x="400050" y="5905500"/>
            <a:ext cx="990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89"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写一两句话，或者几个词就可以。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19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short-counter"/>
          <p:cNvSpPr>
            <a:spLocks noGrp="1"/>
          </p:cNvSpPr>
          <p:nvPr/>
        </p:nvSpPr>
        <p:spPr>
          <a:xfrm>
            <a:off x="400050" y="4191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简答  02 / 05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short-title"/>
          <p:cNvSpPr>
            <a:spLocks noGrp="1"/>
          </p:cNvSpPr>
          <p:nvPr/>
        </p:nvSpPr>
        <p:spPr>
          <a:xfrm>
            <a:off x="400050" y="1057275"/>
            <a:ext cx="571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0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0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我的困难</a:t>
            </a:r>
            <a:endParaRPr sz="30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short-question"/>
          <p:cNvSpPr>
            <a:spLocks noGrp="1"/>
          </p:cNvSpPr>
          <p:nvPr/>
        </p:nvSpPr>
        <p:spPr>
          <a:xfrm>
            <a:off x="400050" y="2019300"/>
            <a:ext cx="106680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最近什么事情最容易让你觉得难过、烦恼、害怕或者很累？</a:t>
            </a:r>
            <a:endParaRPr sz="3675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>
              <a:def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当这种情况出现时，你希望别人怎样帮助你？</a:t>
            </a:r>
            <a:endParaRPr sz="3675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writing-line-1"/>
          <p:cNvSpPr>
            <a:spLocks noGrp="1"/>
          </p:cNvSpPr>
          <p:nvPr/>
        </p:nvSpPr>
        <p:spPr>
          <a:xfrm>
            <a:off x="400050" y="5010150"/>
            <a:ext cx="10668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6" name="writing-line-2"/>
          <p:cNvSpPr>
            <a:spLocks noGrp="1"/>
          </p:cNvSpPr>
          <p:nvPr/>
        </p:nvSpPr>
        <p:spPr>
          <a:xfrm>
            <a:off x="400050" y="5619750"/>
            <a:ext cx="10668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7" name="short-hint"/>
          <p:cNvSpPr>
            <a:spLocks noGrp="1"/>
          </p:cNvSpPr>
          <p:nvPr/>
        </p:nvSpPr>
        <p:spPr>
          <a:xfrm>
            <a:off x="400050" y="5905500"/>
            <a:ext cx="990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89"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不想具体写，可以只写：学习、朋友、家庭、自己、未来，或者“跳过”。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20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short-counter"/>
          <p:cNvSpPr>
            <a:spLocks noGrp="1"/>
          </p:cNvSpPr>
          <p:nvPr/>
        </p:nvSpPr>
        <p:spPr>
          <a:xfrm>
            <a:off x="400050" y="4191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简答  03 / 05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short-title"/>
          <p:cNvSpPr>
            <a:spLocks noGrp="1"/>
          </p:cNvSpPr>
          <p:nvPr/>
        </p:nvSpPr>
        <p:spPr>
          <a:xfrm>
            <a:off x="400050" y="1057275"/>
            <a:ext cx="571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0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0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不容易被发现的我</a:t>
            </a:r>
            <a:endParaRPr sz="30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short-question"/>
          <p:cNvSpPr>
            <a:spLocks noGrp="1"/>
          </p:cNvSpPr>
          <p:nvPr/>
        </p:nvSpPr>
        <p:spPr>
          <a:xfrm>
            <a:off x="400050" y="2019300"/>
            <a:ext cx="106680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别人第一次见到你时，可能不会发现：</a:t>
            </a:r>
            <a:endParaRPr sz="3675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>
              <a:def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其实我是一个很________的人，因为________。</a:t>
            </a:r>
            <a:endParaRPr sz="3675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writing-line-1"/>
          <p:cNvSpPr>
            <a:spLocks noGrp="1"/>
          </p:cNvSpPr>
          <p:nvPr/>
        </p:nvSpPr>
        <p:spPr>
          <a:xfrm>
            <a:off x="400050" y="5010150"/>
            <a:ext cx="10668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6" name="writing-line-2"/>
          <p:cNvSpPr>
            <a:spLocks noGrp="1"/>
          </p:cNvSpPr>
          <p:nvPr/>
        </p:nvSpPr>
        <p:spPr>
          <a:xfrm>
            <a:off x="400050" y="5619750"/>
            <a:ext cx="10668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7" name="short-hint"/>
          <p:cNvSpPr>
            <a:spLocks noGrp="1"/>
          </p:cNvSpPr>
          <p:nvPr/>
        </p:nvSpPr>
        <p:spPr>
          <a:xfrm>
            <a:off x="400050" y="5905500"/>
            <a:ext cx="990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89"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可以写一种性格，也可以写一个真实的小例子。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21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short-counter"/>
          <p:cNvSpPr>
            <a:spLocks noGrp="1"/>
          </p:cNvSpPr>
          <p:nvPr/>
        </p:nvSpPr>
        <p:spPr>
          <a:xfrm>
            <a:off x="400050" y="41910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65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简答  04 / 05</a:t>
            </a:r>
            <a:endParaRPr sz="165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short-title"/>
          <p:cNvSpPr>
            <a:spLocks noGrp="1"/>
          </p:cNvSpPr>
          <p:nvPr/>
        </p:nvSpPr>
        <p:spPr>
          <a:xfrm>
            <a:off x="400050" y="1057275"/>
            <a:ext cx="5715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30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0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我的愿望</a:t>
            </a:r>
            <a:endParaRPr sz="30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short-question"/>
          <p:cNvSpPr>
            <a:spLocks noGrp="1"/>
          </p:cNvSpPr>
          <p:nvPr/>
        </p:nvSpPr>
        <p:spPr>
          <a:xfrm>
            <a:off x="400050" y="2019300"/>
            <a:ext cx="1066800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3675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如果不用担心失败，也不用考虑别人是否赞成，你最想尝试什么，或者最希望生活中发生什么改变？</a:t>
            </a:r>
            <a:endParaRPr sz="3675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writing-line-1"/>
          <p:cNvSpPr>
            <a:spLocks noGrp="1"/>
          </p:cNvSpPr>
          <p:nvPr/>
        </p:nvSpPr>
        <p:spPr>
          <a:xfrm>
            <a:off x="400050" y="5010150"/>
            <a:ext cx="10668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6" name="writing-line-2"/>
          <p:cNvSpPr>
            <a:spLocks noGrp="1"/>
          </p:cNvSpPr>
          <p:nvPr/>
        </p:nvSpPr>
        <p:spPr>
          <a:xfrm>
            <a:off x="400050" y="5619750"/>
            <a:ext cx="10668000" cy="19050"/>
          </a:xfrm>
          <a:prstGeom prst="rect">
            <a:avLst/>
          </a:prstGeom>
          <a:solidFill>
            <a:srgbClr val="D6DAE1"/>
          </a:solidFill>
          <a:ln w="0">
            <a:noFill/>
            <a:prstDash val="solid"/>
          </a:ln>
        </p:spPr>
      </p:sp>
      <p:sp>
        <p:nvSpPr>
          <p:cNvPr id="7" name="short-hint"/>
          <p:cNvSpPr>
            <a:spLocks noGrp="1"/>
          </p:cNvSpPr>
          <p:nvPr/>
        </p:nvSpPr>
        <p:spPr>
          <a:xfrm>
            <a:off x="400050" y="5905500"/>
            <a:ext cx="990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89"/>
          </a:bodyPr>
          <a:lstStyle/>
          <a:p>
            <a:pPr algn="l">
              <a:def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5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愿望可以很小，也可以很大。</a:t>
            </a:r>
            <a:endParaRPr sz="15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8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9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22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accent-rule"/>
          <p:cNvSpPr>
            <a:spLocks noGrp="1"/>
          </p:cNvSpPr>
          <p:nvPr/>
        </p:nvSpPr>
        <p:spPr>
          <a:xfrm>
            <a:off x="0" y="0"/>
            <a:ext cx="12192000" cy="85725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" name="closing-kicker"/>
          <p:cNvSpPr>
            <a:spLocks noGrp="1"/>
          </p:cNvSpPr>
          <p:nvPr/>
        </p:nvSpPr>
        <p:spPr>
          <a:xfrm>
            <a:off x="400050" y="685800"/>
            <a:ext cx="3810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21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100" b="1">
                <a:solidFill>
                  <a:srgbClr val="3D8DFF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完成了</a:t>
            </a:r>
            <a:endParaRPr sz="2100" b="1">
              <a:solidFill>
                <a:srgbClr val="3D8DFF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3" name="closing-title"/>
          <p:cNvSpPr>
            <a:spLocks noGrp="1"/>
          </p:cNvSpPr>
          <p:nvPr/>
        </p:nvSpPr>
        <p:spPr>
          <a:xfrm>
            <a:off x="400050" y="1981200"/>
            <a:ext cx="85725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5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5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谢谢你认真地</a:t>
            </a:r>
            <a:endParaRPr sz="57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  <a:p>
            <a:pPr algn="l">
              <a:defRPr sz="5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5700" b="1">
                <a:solidFill>
                  <a:srgbClr val="111827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认识自己</a:t>
            </a:r>
            <a:endParaRPr sz="5700" b="1">
              <a:solidFill>
                <a:srgbClr val="111827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4" name="closing-subtitle"/>
          <p:cNvSpPr>
            <a:spLocks noGrp="1"/>
          </p:cNvSpPr>
          <p:nvPr/>
        </p:nvSpPr>
        <p:spPr>
          <a:xfrm>
            <a:off x="428625" y="4667250"/>
            <a:ext cx="7239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2550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2550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你的答案不需要和任何人一样。</a:t>
            </a:r>
            <a:endParaRPr sz="2550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5" name="closing-line"/>
          <p:cNvSpPr>
            <a:spLocks noGrp="1"/>
          </p:cNvSpPr>
          <p:nvPr/>
        </p:nvSpPr>
        <p:spPr>
          <a:xfrm>
            <a:off x="400050" y="5581650"/>
            <a:ext cx="2857500" cy="952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6" name="footer-label"/>
          <p:cNvSpPr>
            <a:spLocks noGrp="1"/>
          </p:cNvSpPr>
          <p:nvPr/>
        </p:nvSpPr>
        <p:spPr>
          <a:xfrm>
            <a:off x="400050" y="6381750"/>
            <a:ext cx="419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我是一颗怎样的星球？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  <p:sp>
        <p:nvSpPr>
          <p:cNvPr id="7" name="footer-page"/>
          <p:cNvSpPr>
            <a:spLocks noGrp="1"/>
          </p:cNvSpPr>
          <p:nvPr/>
        </p:nvSpPr>
        <p:spPr>
          <a:xfrm>
            <a:off x="11239500" y="6381750"/>
            <a:ext cx="5524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r">
              <a:def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defRPr>
            </a:pPr>
            <a:r>
              <a:rPr sz="1275" b="0">
                <a:solidFill>
                  <a:srgbClr val="667085"/>
                </a:solidFill>
                <a:latin typeface="PingFang SC" panose="020B0400000000000000" charset="-122"/>
                <a:ea typeface="PingFang SC" panose="020B0400000000000000" charset="-122"/>
                <a:cs typeface="PingFang SC" panose="020B0400000000000000" charset="-122"/>
              </a:rPr>
              <a:t>24</a:t>
            </a:r>
            <a:endParaRPr sz="1275" b="0">
              <a:solidFill>
                <a:srgbClr val="667085"/>
              </a:solidFill>
              <a:latin typeface="PingFang SC" panose="020B0400000000000000" charset="-122"/>
              <a:ea typeface="PingFang SC" panose="020B0400000000000000" charset="-122"/>
              <a:cs typeface="PingFang SC" panose="020B0400000000000000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2160</Words>
  <Application>WPS 文字</Application>
  <PresentationFormat>Converted Presentation</PresentationFormat>
  <Paragraphs>462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PingFang SC</vt:lpstr>
      <vt:lpstr>微软雅黑</vt:lpstr>
      <vt:lpstr>汉仪旗黑</vt:lpstr>
      <vt:lpstr>宋体</vt:lpstr>
      <vt:lpstr>Arial Unicode MS</vt:lpstr>
      <vt:lpstr>汉仪书宋二KW</vt:lpstr>
      <vt:lpstr>Calibri</vt:lpstr>
      <vt:lpstr>Helvetica Neue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WPS_478536049</cp:lastModifiedBy>
  <cp:revision>1</cp:revision>
  <dcterms:created xsi:type="dcterms:W3CDTF">2026-08-01T16:09:15Z</dcterms:created>
  <dcterms:modified xsi:type="dcterms:W3CDTF">2026-08-01T16:09:15Z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F78C2C35C11969072B1A6E6A193689EA_42</vt:lpwstr>
  </property>
  <property fmtid="{D5CDD505-2E9C-101B-9397-08002B2CF9AE}" pid="3" name="KSOProductBuildVer">
    <vt:lpwstr>2052-7.5.1.8994</vt:lpwstr>
  </property>
</Properties>
</file>